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09" r:id="rId3"/>
    <p:sldId id="257" r:id="rId4"/>
    <p:sldId id="258" r:id="rId5"/>
    <p:sldId id="259" r:id="rId6"/>
    <p:sldId id="260" r:id="rId7"/>
    <p:sldId id="274"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305" r:id="rId21"/>
    <p:sldId id="306" r:id="rId22"/>
    <p:sldId id="307" r:id="rId23"/>
    <p:sldId id="308" r:id="rId24"/>
    <p:sldId id="273"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302" r:id="rId50"/>
    <p:sldId id="299" r:id="rId51"/>
    <p:sldId id="303" r:id="rId52"/>
    <p:sldId id="300" r:id="rId53"/>
    <p:sldId id="301" r:id="rId54"/>
    <p:sldId id="304"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467" autoAdjust="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034914E-5BBF-4861-95EC-B1CD69A4B89E}" type="datetimeFigureOut">
              <a:rPr lang="en-US" smtClean="0"/>
              <a:pPr/>
              <a:t>10/2/2011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9EB8DB2-E272-4F3F-A332-2ED93C5BEB5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034914E-5BBF-4861-95EC-B1CD69A4B89E}" type="datetimeFigureOut">
              <a:rPr lang="en-US" smtClean="0"/>
              <a:pPr/>
              <a:t>10/2/2011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9EB8DB2-E272-4F3F-A332-2ED93C5BEB5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034914E-5BBF-4861-95EC-B1CD69A4B89E}" type="datetimeFigureOut">
              <a:rPr lang="en-US" smtClean="0"/>
              <a:pPr/>
              <a:t>10/2/2011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9EB8DB2-E272-4F3F-A332-2ED93C5BEB5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034914E-5BBF-4861-95EC-B1CD69A4B89E}" type="datetimeFigureOut">
              <a:rPr lang="en-US" smtClean="0"/>
              <a:pPr/>
              <a:t>10/2/2011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9EB8DB2-E272-4F3F-A332-2ED93C5BEB55}"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034914E-5BBF-4861-95EC-B1CD69A4B89E}" type="datetimeFigureOut">
              <a:rPr lang="en-US" smtClean="0"/>
              <a:pPr/>
              <a:t>10/2/2011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9EB8DB2-E272-4F3F-A332-2ED93C5BEB5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034914E-5BBF-4861-95EC-B1CD69A4B89E}" type="datetimeFigureOut">
              <a:rPr lang="en-US" smtClean="0"/>
              <a:pPr/>
              <a:t>10/2/2011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9EB8DB2-E272-4F3F-A332-2ED93C5BEB55}"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034914E-5BBF-4861-95EC-B1CD69A4B89E}" type="datetimeFigureOut">
              <a:rPr lang="en-US" smtClean="0"/>
              <a:pPr/>
              <a:t>10/2/2011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9EB8DB2-E272-4F3F-A332-2ED93C5BEB5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034914E-5BBF-4861-95EC-B1CD69A4B89E}" type="datetimeFigureOut">
              <a:rPr lang="en-US" smtClean="0"/>
              <a:pPr/>
              <a:t>10/2/2011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9EB8DB2-E272-4F3F-A332-2ED93C5BEB55}"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034914E-5BBF-4861-95EC-B1CD69A4B89E}" type="datetimeFigureOut">
              <a:rPr lang="en-US" smtClean="0"/>
              <a:pPr/>
              <a:t>10/2/2011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9EB8DB2-E272-4F3F-A332-2ED93C5BEB5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034914E-5BBF-4861-95EC-B1CD69A4B89E}" type="datetimeFigureOut">
              <a:rPr lang="en-US" smtClean="0"/>
              <a:pPr/>
              <a:t>10/2/2011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9EB8DB2-E272-4F3F-A332-2ED93C5BEB5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034914E-5BBF-4861-95EC-B1CD69A4B89E}" type="datetimeFigureOut">
              <a:rPr lang="en-US" smtClean="0"/>
              <a:pPr/>
              <a:t>10/2/2011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9EB8DB2-E272-4F3F-A332-2ED93C5BEB5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034914E-5BBF-4861-95EC-B1CD69A4B89E}" type="datetimeFigureOut">
              <a:rPr lang="en-US" smtClean="0"/>
              <a:pPr/>
              <a:t>10/2/2011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9EB8DB2-E272-4F3F-A332-2ED93C5BEB5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7</a:t>
            </a:r>
            <a:endParaRPr lang="en-US" dirty="0"/>
          </a:p>
        </p:txBody>
      </p:sp>
      <p:sp>
        <p:nvSpPr>
          <p:cNvPr id="3" name="Subtitle 2"/>
          <p:cNvSpPr>
            <a:spLocks noGrp="1"/>
          </p:cNvSpPr>
          <p:nvPr>
            <p:ph type="subTitle" idx="1"/>
          </p:nvPr>
        </p:nvSpPr>
        <p:spPr/>
        <p:txBody>
          <a:bodyPr>
            <a:normAutofit fontScale="92500" lnSpcReduction="20000"/>
          </a:bodyPr>
          <a:lstStyle/>
          <a:p>
            <a:r>
              <a:rPr lang="en-US" dirty="0" smtClean="0"/>
              <a:t>The Mongols </a:t>
            </a:r>
          </a:p>
          <a:p>
            <a:r>
              <a:rPr lang="en-US" dirty="0" smtClean="0"/>
              <a:t>&amp; </a:t>
            </a:r>
          </a:p>
          <a:p>
            <a:r>
              <a:rPr lang="en-US" dirty="0" smtClean="0"/>
              <a:t>African Empires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After Genghis Khan died, the Mongols continued to advance.</a:t>
            </a:r>
          </a:p>
          <a:p>
            <a:r>
              <a:rPr lang="en-US" dirty="0" smtClean="0"/>
              <a:t>Finally the empire became too large for one ruler to manage, and it broke up into separate Mongol states, ruled by Mongol generals, usually descendants of Genghis Khan.</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Several states that developed out of the vast Mongolian empire were</a:t>
            </a:r>
          </a:p>
          <a:p>
            <a:pPr lvl="1"/>
            <a:r>
              <a:rPr lang="en-US" dirty="0" smtClean="0"/>
              <a:t>China</a:t>
            </a:r>
          </a:p>
          <a:p>
            <a:pPr lvl="1"/>
            <a:r>
              <a:rPr lang="en-US" dirty="0" smtClean="0"/>
              <a:t>Russia</a:t>
            </a:r>
          </a:p>
          <a:p>
            <a:pPr lvl="1"/>
            <a:r>
              <a:rPr lang="en-US" dirty="0" smtClean="0"/>
              <a:t>Central </a:t>
            </a:r>
            <a:r>
              <a:rPr lang="en-US" dirty="0" smtClean="0"/>
              <a:t>Asia</a:t>
            </a:r>
            <a:endParaRPr lang="en-US" dirty="0" smtClean="0"/>
          </a:p>
          <a:p>
            <a:pPr lvl="1"/>
            <a:r>
              <a:rPr lang="en-US" dirty="0" smtClean="0"/>
              <a:t>India</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Yuan Dynasty in China (1279-1368)</a:t>
            </a:r>
          </a:p>
          <a:p>
            <a:pPr lvl="1"/>
            <a:r>
              <a:rPr lang="en-US" dirty="0" smtClean="0"/>
              <a:t>The Great Wall of China could not stop the Mongols from invading China.</a:t>
            </a:r>
          </a:p>
          <a:p>
            <a:pPr lvl="1"/>
            <a:r>
              <a:rPr lang="en-US" dirty="0" smtClean="0"/>
              <a:t>Genghis Khan’s grandson, </a:t>
            </a:r>
            <a:r>
              <a:rPr lang="en-US" b="1" u="sng" dirty="0" smtClean="0"/>
              <a:t>Kublai Khan</a:t>
            </a:r>
            <a:r>
              <a:rPr lang="en-US" dirty="0" smtClean="0"/>
              <a:t>, a learned a wise ruler, began the conquest of </a:t>
            </a:r>
            <a:r>
              <a:rPr lang="en-US" dirty="0" smtClean="0"/>
              <a:t>China.</a:t>
            </a:r>
            <a:endParaRPr lang="en-US" dirty="0" smtClean="0"/>
          </a:p>
          <a:p>
            <a:pPr lvl="1"/>
            <a:r>
              <a:rPr lang="en-US" dirty="0" smtClean="0"/>
              <a:t>Kublai Khan established the Yuan Dynasty.</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pic>
        <p:nvPicPr>
          <p:cNvPr id="4" name="Picture 3" descr="Kublai_Khan.gif"/>
          <p:cNvPicPr>
            <a:picLocks noChangeAspect="1"/>
          </p:cNvPicPr>
          <p:nvPr/>
        </p:nvPicPr>
        <p:blipFill>
          <a:blip r:embed="rId2" cstate="print"/>
          <a:stretch>
            <a:fillRect/>
          </a:stretch>
        </p:blipFill>
        <p:spPr>
          <a:xfrm>
            <a:off x="5486400" y="3886200"/>
            <a:ext cx="1971675" cy="268605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Kublai Khan moved the capital of China to </a:t>
            </a:r>
            <a:r>
              <a:rPr lang="en-US" dirty="0" err="1" smtClean="0"/>
              <a:t>Cambaluc</a:t>
            </a:r>
            <a:r>
              <a:rPr lang="en-US" dirty="0" smtClean="0"/>
              <a:t>, modern day Beijing.</a:t>
            </a:r>
          </a:p>
          <a:p>
            <a:r>
              <a:rPr lang="en-US" dirty="0" smtClean="0"/>
              <a:t>He built roads,  invited missionaries, scholars, artists, merchants, and engineers from all over the world to China so he could learn from them.</a:t>
            </a:r>
          </a:p>
          <a:p>
            <a:r>
              <a:rPr lang="en-US" dirty="0" smtClean="0"/>
              <a:t>Marco Polo, the Italian trader, lived in China and served the Khan for 17 years. (1271-1288 AD)</a:t>
            </a:r>
            <a:endParaRPr lang="en-US" dirty="0"/>
          </a:p>
        </p:txBody>
      </p:sp>
      <p:sp>
        <p:nvSpPr>
          <p:cNvPr id="3" name="Title 2"/>
          <p:cNvSpPr>
            <a:spLocks noGrp="1"/>
          </p:cNvSpPr>
          <p:nvPr>
            <p:ph type="title"/>
          </p:nvPr>
        </p:nvSpPr>
        <p:spPr/>
        <p:txBody>
          <a:bodyPr/>
          <a:lstStyle/>
          <a:p>
            <a:r>
              <a:rPr lang="en-US" dirty="0" smtClean="0"/>
              <a:t>Mongols – Yuan Dynasty</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After Kublai Khan died, the empire started to weaken because the Chinese resented foreign rule.</a:t>
            </a:r>
          </a:p>
          <a:p>
            <a:r>
              <a:rPr lang="en-US" dirty="0" smtClean="0"/>
              <a:t>They eventually rebelled, and in 1368, they drove the Mongols back to Mongolia.</a:t>
            </a:r>
            <a:endParaRPr lang="en-US" dirty="0"/>
          </a:p>
        </p:txBody>
      </p:sp>
      <p:sp>
        <p:nvSpPr>
          <p:cNvPr id="3" name="Title 2"/>
          <p:cNvSpPr>
            <a:spLocks noGrp="1"/>
          </p:cNvSpPr>
          <p:nvPr>
            <p:ph type="title"/>
          </p:nvPr>
        </p:nvSpPr>
        <p:spPr/>
        <p:txBody>
          <a:bodyPr/>
          <a:lstStyle/>
          <a:p>
            <a:r>
              <a:rPr lang="en-US" dirty="0" smtClean="0"/>
              <a:t>Mongols – Yuan Dynasty</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Batu</a:t>
            </a:r>
            <a:r>
              <a:rPr lang="en-US" dirty="0" smtClean="0"/>
              <a:t> Khan, another grandson of Genghis, led the Mongols into Europe, attacking Russia, Hungary, and Poland.</a:t>
            </a:r>
          </a:p>
          <a:p>
            <a:r>
              <a:rPr lang="en-US" dirty="0" smtClean="0"/>
              <a:t>The Europeans called the Mongols “</a:t>
            </a:r>
            <a:r>
              <a:rPr lang="en-US" b="1" u="sng" dirty="0" smtClean="0"/>
              <a:t>Tartars</a:t>
            </a:r>
            <a:r>
              <a:rPr lang="en-US" b="1" dirty="0" smtClean="0"/>
              <a:t>,” </a:t>
            </a:r>
            <a:r>
              <a:rPr lang="en-US" dirty="0" smtClean="0"/>
              <a:t>the Greek word for </a:t>
            </a:r>
            <a:r>
              <a:rPr lang="en-US" b="1" u="sng" dirty="0" smtClean="0"/>
              <a:t>hell</a:t>
            </a:r>
            <a:r>
              <a:rPr lang="en-US" dirty="0" smtClean="0"/>
              <a:t>.</a:t>
            </a:r>
          </a:p>
          <a:p>
            <a:r>
              <a:rPr lang="en-US" dirty="0" smtClean="0"/>
              <a:t>They were called the </a:t>
            </a:r>
            <a:r>
              <a:rPr lang="en-US" b="1" dirty="0" smtClean="0"/>
              <a:t>Golden Horde </a:t>
            </a:r>
            <a:r>
              <a:rPr lang="en-US" dirty="0" smtClean="0"/>
              <a:t>because the Russians described their camps as </a:t>
            </a:r>
            <a:r>
              <a:rPr lang="en-US" b="1" dirty="0" smtClean="0"/>
              <a:t>“a camp of shining tents.”</a:t>
            </a:r>
          </a:p>
          <a:p>
            <a:endParaRPr lang="en-US" dirty="0"/>
          </a:p>
        </p:txBody>
      </p:sp>
      <p:sp>
        <p:nvSpPr>
          <p:cNvPr id="3" name="Title 2"/>
          <p:cNvSpPr>
            <a:spLocks noGrp="1"/>
          </p:cNvSpPr>
          <p:nvPr>
            <p:ph type="title"/>
          </p:nvPr>
        </p:nvSpPr>
        <p:spPr/>
        <p:txBody>
          <a:bodyPr/>
          <a:lstStyle/>
          <a:p>
            <a:r>
              <a:rPr lang="en-US" dirty="0" smtClean="0"/>
              <a:t>Russia &amp; the Golden Horde</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Under the Mongols, the city of Moscow grew and became the capital of Russia.</a:t>
            </a:r>
          </a:p>
          <a:p>
            <a:r>
              <a:rPr lang="en-US" dirty="0" smtClean="0"/>
              <a:t>Moscow was at the intersection of major rivers and was a crossroads for trade and communication.</a:t>
            </a:r>
          </a:p>
          <a:p>
            <a:r>
              <a:rPr lang="en-US" dirty="0" smtClean="0"/>
              <a:t>Russia’s leaders cooperated with the Mongols.</a:t>
            </a:r>
            <a:endParaRPr lang="en-US" dirty="0"/>
          </a:p>
        </p:txBody>
      </p:sp>
      <p:sp>
        <p:nvSpPr>
          <p:cNvPr id="3" name="Title 2"/>
          <p:cNvSpPr>
            <a:spLocks noGrp="1"/>
          </p:cNvSpPr>
          <p:nvPr>
            <p:ph type="title"/>
          </p:nvPr>
        </p:nvSpPr>
        <p:spPr/>
        <p:txBody>
          <a:bodyPr/>
          <a:lstStyle/>
          <a:p>
            <a:r>
              <a:rPr lang="en-US" dirty="0" smtClean="0"/>
              <a:t>Russia &amp; the Golden Horde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By the late 14</a:t>
            </a:r>
            <a:r>
              <a:rPr lang="en-US" baseline="30000" dirty="0" smtClean="0"/>
              <a:t>th</a:t>
            </a:r>
            <a:r>
              <a:rPr lang="en-US" dirty="0" smtClean="0"/>
              <a:t> century, the Russian princes challenged the Mongol rulers and </a:t>
            </a:r>
            <a:r>
              <a:rPr lang="en-US" b="1" dirty="0" smtClean="0"/>
              <a:t>Ivan III </a:t>
            </a:r>
            <a:r>
              <a:rPr lang="en-US" dirty="0" smtClean="0"/>
              <a:t>refused to pay tribute to the Mongols.</a:t>
            </a:r>
          </a:p>
          <a:p>
            <a:r>
              <a:rPr lang="en-US" dirty="0" smtClean="0"/>
              <a:t>In </a:t>
            </a:r>
            <a:r>
              <a:rPr lang="en-US" b="1" dirty="0" smtClean="0"/>
              <a:t>1480</a:t>
            </a:r>
            <a:r>
              <a:rPr lang="en-US" dirty="0" smtClean="0"/>
              <a:t>, the Russians again were in control and Moscow became the political and religious capital of the new state.</a:t>
            </a:r>
            <a:endParaRPr lang="en-US" dirty="0"/>
          </a:p>
        </p:txBody>
      </p:sp>
      <p:sp>
        <p:nvSpPr>
          <p:cNvPr id="3" name="Title 2"/>
          <p:cNvSpPr>
            <a:spLocks noGrp="1"/>
          </p:cNvSpPr>
          <p:nvPr>
            <p:ph type="title"/>
          </p:nvPr>
        </p:nvSpPr>
        <p:spPr/>
        <p:txBody>
          <a:bodyPr/>
          <a:lstStyle/>
          <a:p>
            <a:r>
              <a:rPr lang="en-US" dirty="0" smtClean="0"/>
              <a:t>Russia &amp; the Golden Horde</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t>
            </a:r>
            <a:r>
              <a:rPr lang="en-US" dirty="0" err="1" smtClean="0"/>
              <a:t>Timur</a:t>
            </a:r>
            <a:r>
              <a:rPr lang="en-US" dirty="0" smtClean="0"/>
              <a:t> the Lame” began a </a:t>
            </a:r>
            <a:r>
              <a:rPr lang="en-US" b="1" dirty="0" smtClean="0"/>
              <a:t>new wave of Mongol invasions</a:t>
            </a:r>
            <a:r>
              <a:rPr lang="en-US" dirty="0" smtClean="0"/>
              <a:t> in the late 14</a:t>
            </a:r>
            <a:r>
              <a:rPr lang="en-US" baseline="30000" dirty="0" smtClean="0"/>
              <a:t>th</a:t>
            </a:r>
            <a:r>
              <a:rPr lang="en-US" dirty="0" smtClean="0"/>
              <a:t> century.</a:t>
            </a:r>
          </a:p>
          <a:p>
            <a:r>
              <a:rPr lang="en-US" dirty="0" smtClean="0"/>
              <a:t>He conquered Baghdad, Damascus, part of Asia Minor (Ottoman Turks), and invaded southern Russia.</a:t>
            </a:r>
          </a:p>
          <a:p>
            <a:r>
              <a:rPr lang="en-US" dirty="0" smtClean="0"/>
              <a:t>Then he invaded India and crushed the city of </a:t>
            </a:r>
            <a:r>
              <a:rPr lang="en-US" b="1" dirty="0" smtClean="0"/>
              <a:t>Delhi in 1398</a:t>
            </a:r>
            <a:r>
              <a:rPr lang="en-US" dirty="0" smtClean="0"/>
              <a:t>.</a:t>
            </a:r>
          </a:p>
          <a:p>
            <a:r>
              <a:rPr lang="en-US" dirty="0" smtClean="0"/>
              <a:t>He died before he could launch an invasion of China.</a:t>
            </a:r>
          </a:p>
          <a:p>
            <a:endParaRPr lang="en-US" dirty="0"/>
          </a:p>
        </p:txBody>
      </p:sp>
      <p:sp>
        <p:nvSpPr>
          <p:cNvPr id="3" name="Title 2"/>
          <p:cNvSpPr>
            <a:spLocks noGrp="1"/>
          </p:cNvSpPr>
          <p:nvPr>
            <p:ph type="title"/>
          </p:nvPr>
        </p:nvSpPr>
        <p:spPr/>
        <p:txBody>
          <a:bodyPr/>
          <a:lstStyle/>
          <a:p>
            <a:r>
              <a:rPr lang="en-US" dirty="0" smtClean="0"/>
              <a:t>Tamerlane</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Indians called the Mongols “</a:t>
            </a:r>
            <a:r>
              <a:rPr lang="en-US" dirty="0" err="1" smtClean="0"/>
              <a:t>Mughals</a:t>
            </a:r>
            <a:r>
              <a:rPr lang="en-US" dirty="0" smtClean="0"/>
              <a:t>.”</a:t>
            </a:r>
          </a:p>
          <a:p>
            <a:r>
              <a:rPr lang="en-US" dirty="0" smtClean="0"/>
              <a:t>India had been able to resist Mongol attacks until the 16</a:t>
            </a:r>
            <a:r>
              <a:rPr lang="en-US" baseline="30000" dirty="0" smtClean="0"/>
              <a:t>th</a:t>
            </a:r>
            <a:r>
              <a:rPr lang="en-US" dirty="0" smtClean="0"/>
              <a:t> century when </a:t>
            </a:r>
            <a:r>
              <a:rPr lang="en-US" b="1" dirty="0" smtClean="0"/>
              <a:t>Babur “the Tiger” </a:t>
            </a:r>
            <a:r>
              <a:rPr lang="en-US" dirty="0" smtClean="0"/>
              <a:t>captured Delhi and established the </a:t>
            </a:r>
            <a:r>
              <a:rPr lang="en-US" b="1" dirty="0" err="1" smtClean="0"/>
              <a:t>Mughal</a:t>
            </a:r>
            <a:r>
              <a:rPr lang="en-US" b="1" dirty="0" smtClean="0"/>
              <a:t> dynasty (1526).</a:t>
            </a:r>
          </a:p>
          <a:p>
            <a:r>
              <a:rPr lang="en-US" dirty="0" smtClean="0"/>
              <a:t>He brought </a:t>
            </a:r>
            <a:r>
              <a:rPr lang="en-US" b="1" dirty="0" smtClean="0"/>
              <a:t>law and order</a:t>
            </a:r>
            <a:r>
              <a:rPr lang="en-US" dirty="0" smtClean="0"/>
              <a:t>, increased Indian </a:t>
            </a:r>
            <a:r>
              <a:rPr lang="en-US" b="1" dirty="0" smtClean="0"/>
              <a:t>unity</a:t>
            </a:r>
            <a:r>
              <a:rPr lang="en-US" dirty="0" smtClean="0"/>
              <a:t>, and fostered </a:t>
            </a:r>
            <a:r>
              <a:rPr lang="en-US" b="1" dirty="0" smtClean="0"/>
              <a:t>art and architecture</a:t>
            </a:r>
            <a:r>
              <a:rPr lang="en-US" dirty="0" smtClean="0"/>
              <a:t>.  </a:t>
            </a:r>
          </a:p>
          <a:p>
            <a:r>
              <a:rPr lang="en-US" b="1" dirty="0" smtClean="0"/>
              <a:t>Akbar</a:t>
            </a:r>
            <a:r>
              <a:rPr lang="en-US" dirty="0" smtClean="0"/>
              <a:t>, a </a:t>
            </a:r>
            <a:r>
              <a:rPr lang="en-US" dirty="0" err="1" smtClean="0"/>
              <a:t>Mughal</a:t>
            </a:r>
            <a:r>
              <a:rPr lang="en-US" dirty="0" smtClean="0"/>
              <a:t> Muslim, was </a:t>
            </a:r>
            <a:r>
              <a:rPr lang="en-US" b="1" dirty="0" smtClean="0"/>
              <a:t>tolerant</a:t>
            </a:r>
            <a:r>
              <a:rPr lang="en-US" dirty="0" smtClean="0"/>
              <a:t> of other religions and gained the support of the Hindus.</a:t>
            </a:r>
            <a:endParaRPr lang="en-US" dirty="0"/>
          </a:p>
        </p:txBody>
      </p:sp>
      <p:sp>
        <p:nvSpPr>
          <p:cNvPr id="3" name="Title 2"/>
          <p:cNvSpPr>
            <a:spLocks noGrp="1"/>
          </p:cNvSpPr>
          <p:nvPr>
            <p:ph type="title"/>
          </p:nvPr>
        </p:nvSpPr>
        <p:spPr/>
        <p:txBody>
          <a:bodyPr/>
          <a:lstStyle/>
          <a:p>
            <a:r>
              <a:rPr lang="en-US" dirty="0" err="1" smtClean="0"/>
              <a:t>Mughal</a:t>
            </a:r>
            <a:r>
              <a:rPr lang="en-US" dirty="0" smtClean="0"/>
              <a:t> Empire in India</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Mongols</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China</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Japan</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Second largest continent</a:t>
            </a:r>
          </a:p>
          <a:p>
            <a:r>
              <a:rPr lang="en-US" dirty="0" smtClean="0"/>
              <a:t>Covers 1/5 of the earth’s land surface</a:t>
            </a:r>
            <a:endParaRPr lang="en-US" dirty="0"/>
          </a:p>
        </p:txBody>
      </p:sp>
      <p:sp>
        <p:nvSpPr>
          <p:cNvPr id="3" name="Title 2"/>
          <p:cNvSpPr>
            <a:spLocks noGrp="1"/>
          </p:cNvSpPr>
          <p:nvPr>
            <p:ph type="title"/>
          </p:nvPr>
        </p:nvSpPr>
        <p:spPr/>
        <p:txBody>
          <a:bodyPr/>
          <a:lstStyle/>
          <a:p>
            <a:r>
              <a:rPr lang="en-US" smtClean="0"/>
              <a:t>AFRICA</a:t>
            </a: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continent of the Egyptians &amp; Carthaginians</a:t>
            </a:r>
          </a:p>
          <a:p>
            <a:r>
              <a:rPr lang="en-US" dirty="0" smtClean="0"/>
              <a:t>Muslims took control of North Africa. </a:t>
            </a:r>
            <a:endParaRPr lang="en-US" dirty="0"/>
          </a:p>
        </p:txBody>
      </p:sp>
      <p:sp>
        <p:nvSpPr>
          <p:cNvPr id="3" name="Title 2"/>
          <p:cNvSpPr>
            <a:spLocks noGrp="1"/>
          </p:cNvSpPr>
          <p:nvPr>
            <p:ph type="title"/>
          </p:nvPr>
        </p:nvSpPr>
        <p:spPr/>
        <p:txBody>
          <a:bodyPr/>
          <a:lstStyle/>
          <a:p>
            <a:r>
              <a:rPr lang="en-US" dirty="0" smtClean="0"/>
              <a:t>Africa</a:t>
            </a:r>
            <a:endParaRPr lang="en-US" dirty="0"/>
          </a:p>
        </p:txBody>
      </p:sp>
      <p:pic>
        <p:nvPicPr>
          <p:cNvPr id="4" name="Picture 3" descr="North Africa Map.jpg"/>
          <p:cNvPicPr>
            <a:picLocks noChangeAspect="1"/>
          </p:cNvPicPr>
          <p:nvPr/>
        </p:nvPicPr>
        <p:blipFill>
          <a:blip r:embed="rId2" cstate="print"/>
          <a:stretch>
            <a:fillRect/>
          </a:stretch>
        </p:blipFill>
        <p:spPr>
          <a:xfrm>
            <a:off x="3276600" y="2895600"/>
            <a:ext cx="3886200" cy="3639457"/>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Sub-Saharan Africa (south of the Sahara Desert) </a:t>
            </a:r>
          </a:p>
        </p:txBody>
      </p:sp>
      <p:sp>
        <p:nvSpPr>
          <p:cNvPr id="3" name="Title 2"/>
          <p:cNvSpPr>
            <a:spLocks noGrp="1"/>
          </p:cNvSpPr>
          <p:nvPr>
            <p:ph type="title"/>
          </p:nvPr>
        </p:nvSpPr>
        <p:spPr/>
        <p:txBody>
          <a:bodyPr/>
          <a:lstStyle/>
          <a:p>
            <a:r>
              <a:rPr lang="en-US" dirty="0" smtClean="0"/>
              <a:t>Africa</a:t>
            </a:r>
            <a:endParaRPr lang="en-US" dirty="0"/>
          </a:p>
        </p:txBody>
      </p:sp>
      <p:pic>
        <p:nvPicPr>
          <p:cNvPr id="4" name="Picture 3" descr="Africa topo map.gif"/>
          <p:cNvPicPr>
            <a:picLocks noChangeAspect="1"/>
          </p:cNvPicPr>
          <p:nvPr/>
        </p:nvPicPr>
        <p:blipFill>
          <a:blip r:embed="rId2" cstate="print"/>
          <a:stretch>
            <a:fillRect/>
          </a:stretch>
        </p:blipFill>
        <p:spPr>
          <a:xfrm>
            <a:off x="3200400" y="2057400"/>
            <a:ext cx="4400550" cy="43815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Kush (today northern Sudan) mentioned in II Kings.</a:t>
            </a:r>
          </a:p>
          <a:p>
            <a:endParaRPr lang="en-US" dirty="0"/>
          </a:p>
        </p:txBody>
      </p:sp>
      <p:sp>
        <p:nvSpPr>
          <p:cNvPr id="3" name="Title 2"/>
          <p:cNvSpPr>
            <a:spLocks noGrp="1"/>
          </p:cNvSpPr>
          <p:nvPr>
            <p:ph type="title"/>
          </p:nvPr>
        </p:nvSpPr>
        <p:spPr/>
        <p:txBody>
          <a:bodyPr/>
          <a:lstStyle/>
          <a:p>
            <a:r>
              <a:rPr lang="en-US" dirty="0" smtClean="0"/>
              <a:t>Ancient Africa</a:t>
            </a:r>
            <a:endParaRPr lang="en-US" dirty="0"/>
          </a:p>
        </p:txBody>
      </p:sp>
      <p:pic>
        <p:nvPicPr>
          <p:cNvPr id="4" name="Picture 3" descr="map Kush.gif"/>
          <p:cNvPicPr>
            <a:picLocks noChangeAspect="1"/>
          </p:cNvPicPr>
          <p:nvPr/>
        </p:nvPicPr>
        <p:blipFill>
          <a:blip r:embed="rId2" cstate="print"/>
          <a:stretch>
            <a:fillRect/>
          </a:stretch>
        </p:blipFill>
        <p:spPr>
          <a:xfrm>
            <a:off x="3521242" y="2133599"/>
            <a:ext cx="3546308" cy="437197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Aksum defeated Kush in AD 330.</a:t>
            </a:r>
          </a:p>
          <a:p>
            <a:endParaRPr lang="en-US" dirty="0"/>
          </a:p>
        </p:txBody>
      </p:sp>
      <p:sp>
        <p:nvSpPr>
          <p:cNvPr id="3" name="Title 2"/>
          <p:cNvSpPr>
            <a:spLocks noGrp="1"/>
          </p:cNvSpPr>
          <p:nvPr>
            <p:ph type="title"/>
          </p:nvPr>
        </p:nvSpPr>
        <p:spPr/>
        <p:txBody>
          <a:bodyPr/>
          <a:lstStyle/>
          <a:p>
            <a:r>
              <a:rPr lang="en-US" dirty="0" smtClean="0"/>
              <a:t>Ancient Africa</a:t>
            </a:r>
            <a:endParaRPr lang="en-US" dirty="0"/>
          </a:p>
        </p:txBody>
      </p:sp>
      <p:pic>
        <p:nvPicPr>
          <p:cNvPr id="4" name="Picture 3" descr="aksum.jpg"/>
          <p:cNvPicPr>
            <a:picLocks noChangeAspect="1"/>
          </p:cNvPicPr>
          <p:nvPr/>
        </p:nvPicPr>
        <p:blipFill>
          <a:blip r:embed="rId2" cstate="print"/>
          <a:stretch>
            <a:fillRect/>
          </a:stretch>
        </p:blipFill>
        <p:spPr>
          <a:xfrm>
            <a:off x="3047999" y="1954199"/>
            <a:ext cx="4229849" cy="4218001"/>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Aksum embraced Christianity.</a:t>
            </a:r>
          </a:p>
          <a:p>
            <a:r>
              <a:rPr lang="en-US" dirty="0" smtClean="0"/>
              <a:t>A Syrian Christian named </a:t>
            </a:r>
            <a:r>
              <a:rPr lang="en-US" dirty="0" err="1" smtClean="0"/>
              <a:t>Frumentius</a:t>
            </a:r>
            <a:r>
              <a:rPr lang="en-US" dirty="0" smtClean="0"/>
              <a:t> brought the Gospel to them.</a:t>
            </a:r>
          </a:p>
          <a:p>
            <a:r>
              <a:rPr lang="en-US" dirty="0" smtClean="0"/>
              <a:t>Also Timothy had witnessed to the Ethiopian eunuch who took the Gospel message to Africa.</a:t>
            </a:r>
          </a:p>
          <a:p>
            <a:r>
              <a:rPr lang="en-US" dirty="0" smtClean="0"/>
              <a:t>Later the Muslims and the Romans cut off Africa from the West and European contact.</a:t>
            </a:r>
            <a:endParaRPr lang="en-US" dirty="0"/>
          </a:p>
        </p:txBody>
      </p:sp>
      <p:sp>
        <p:nvSpPr>
          <p:cNvPr id="3" name="Title 2"/>
          <p:cNvSpPr>
            <a:spLocks noGrp="1"/>
          </p:cNvSpPr>
          <p:nvPr>
            <p:ph type="title"/>
          </p:nvPr>
        </p:nvSpPr>
        <p:spPr/>
        <p:txBody>
          <a:bodyPr/>
          <a:lstStyle/>
          <a:p>
            <a:r>
              <a:rPr lang="en-US" dirty="0" smtClean="0"/>
              <a:t>Africa</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t>
            </a:r>
            <a:r>
              <a:rPr lang="en-US" u="sng" dirty="0" smtClean="0"/>
              <a:t>Mongol</a:t>
            </a:r>
            <a:r>
              <a:rPr lang="en-US" dirty="0" smtClean="0"/>
              <a:t> people came from the north of China, known today as </a:t>
            </a:r>
            <a:r>
              <a:rPr lang="en-US" u="sng" dirty="0" smtClean="0"/>
              <a:t>Mongolia</a:t>
            </a:r>
            <a:r>
              <a:rPr lang="en-US" dirty="0" smtClean="0"/>
              <a:t>.</a:t>
            </a:r>
          </a:p>
          <a:p>
            <a:endParaRPr lang="en-US" dirty="0"/>
          </a:p>
        </p:txBody>
      </p:sp>
      <p:sp>
        <p:nvSpPr>
          <p:cNvPr id="3" name="Title 2"/>
          <p:cNvSpPr>
            <a:spLocks noGrp="1"/>
          </p:cNvSpPr>
          <p:nvPr>
            <p:ph type="title"/>
          </p:nvPr>
        </p:nvSpPr>
        <p:spPr/>
        <p:txBody>
          <a:bodyPr/>
          <a:lstStyle/>
          <a:p>
            <a:r>
              <a:rPr lang="en-US" dirty="0" smtClean="0"/>
              <a:t>The Mongols</a:t>
            </a:r>
            <a:endParaRPr lang="en-US" dirty="0"/>
          </a:p>
        </p:txBody>
      </p:sp>
      <p:pic>
        <p:nvPicPr>
          <p:cNvPr id="4" name="Picture 3" descr="Modern Asia Map.jpg"/>
          <p:cNvPicPr>
            <a:picLocks noChangeAspect="1"/>
          </p:cNvPicPr>
          <p:nvPr/>
        </p:nvPicPr>
        <p:blipFill>
          <a:blip r:embed="rId2" cstate="print"/>
          <a:stretch>
            <a:fillRect/>
          </a:stretch>
        </p:blipFill>
        <p:spPr>
          <a:xfrm>
            <a:off x="838200" y="2667000"/>
            <a:ext cx="1885950" cy="2428875"/>
          </a:xfrm>
          <a:prstGeom prst="rect">
            <a:avLst/>
          </a:prstGeom>
        </p:spPr>
      </p:pic>
      <p:pic>
        <p:nvPicPr>
          <p:cNvPr id="5" name="Picture 4" descr="mongolia-territory-map1.gif.jpg"/>
          <p:cNvPicPr>
            <a:picLocks noChangeAspect="1"/>
          </p:cNvPicPr>
          <p:nvPr/>
        </p:nvPicPr>
        <p:blipFill>
          <a:blip r:embed="rId3" cstate="print"/>
          <a:stretch>
            <a:fillRect/>
          </a:stretch>
        </p:blipFill>
        <p:spPr>
          <a:xfrm>
            <a:off x="3429000" y="2743200"/>
            <a:ext cx="4533900" cy="324802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Most of African history is unknown because it wasn’t written down.</a:t>
            </a:r>
          </a:p>
          <a:p>
            <a:r>
              <a:rPr lang="en-US" dirty="0" smtClean="0"/>
              <a:t>Because of trade and natural resources, however, parts of Africa became very wealthy.</a:t>
            </a:r>
            <a:endParaRPr lang="en-US" dirty="0"/>
          </a:p>
        </p:txBody>
      </p:sp>
      <p:sp>
        <p:nvSpPr>
          <p:cNvPr id="3" name="Title 2"/>
          <p:cNvSpPr>
            <a:spLocks noGrp="1"/>
          </p:cNvSpPr>
          <p:nvPr>
            <p:ph type="title"/>
          </p:nvPr>
        </p:nvSpPr>
        <p:spPr/>
        <p:txBody>
          <a:bodyPr/>
          <a:lstStyle/>
          <a:p>
            <a:r>
              <a:rPr lang="en-US" dirty="0" smtClean="0"/>
              <a:t>Central &amp; Western Africa</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mighty kingdom of Ghana developed in west Africa because they had iron ore and developed advanced weapons which enabled them to conquer other peoples.</a:t>
            </a:r>
          </a:p>
          <a:p>
            <a:r>
              <a:rPr lang="en-US" dirty="0" smtClean="0"/>
              <a:t>Iron was the “ultimate weapon” of its day.</a:t>
            </a:r>
          </a:p>
          <a:p>
            <a:r>
              <a:rPr lang="en-US" dirty="0" smtClean="0"/>
              <a:t>Ghana’s enemies fought with ebony (hard wood), but the Ghanaians fought with swords &amp; lances.</a:t>
            </a:r>
            <a:endParaRPr lang="en-US" dirty="0"/>
          </a:p>
        </p:txBody>
      </p:sp>
      <p:sp>
        <p:nvSpPr>
          <p:cNvPr id="3" name="Title 2"/>
          <p:cNvSpPr>
            <a:spLocks noGrp="1"/>
          </p:cNvSpPr>
          <p:nvPr>
            <p:ph type="title"/>
          </p:nvPr>
        </p:nvSpPr>
        <p:spPr/>
        <p:txBody>
          <a:bodyPr/>
          <a:lstStyle/>
          <a:p>
            <a:r>
              <a:rPr lang="en-US" dirty="0" smtClean="0"/>
              <a:t>Ghana</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Arabs, hearing of the vast gold and resources of the wealthy Ghana empire, made plans to attack.</a:t>
            </a:r>
          </a:p>
          <a:p>
            <a:r>
              <a:rPr lang="en-US" dirty="0" smtClean="0"/>
              <a:t>The Ghanaians repelled them.</a:t>
            </a:r>
          </a:p>
          <a:p>
            <a:endParaRPr lang="en-US" dirty="0"/>
          </a:p>
        </p:txBody>
      </p:sp>
      <p:sp>
        <p:nvSpPr>
          <p:cNvPr id="3" name="Title 2"/>
          <p:cNvSpPr>
            <a:spLocks noGrp="1"/>
          </p:cNvSpPr>
          <p:nvPr>
            <p:ph type="title"/>
          </p:nvPr>
        </p:nvSpPr>
        <p:spPr/>
        <p:txBody>
          <a:bodyPr/>
          <a:lstStyle/>
          <a:p>
            <a:r>
              <a:rPr lang="en-US" dirty="0" smtClean="0"/>
              <a:t>Ghana</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However, the contact brought them trade with the Arabs.</a:t>
            </a:r>
          </a:p>
          <a:p>
            <a:r>
              <a:rPr lang="en-US" dirty="0" smtClean="0"/>
              <a:t>The trans-Saharan caravan trade flourished:</a:t>
            </a:r>
          </a:p>
          <a:p>
            <a:pPr lvl="1"/>
            <a:r>
              <a:rPr lang="en-US" dirty="0" smtClean="0"/>
              <a:t>Gold and slaves from Africa to Arabia</a:t>
            </a:r>
          </a:p>
          <a:p>
            <a:pPr lvl="1"/>
            <a:r>
              <a:rPr lang="en-US" dirty="0" smtClean="0"/>
              <a:t>Salt, horses, cloth, swords, books from Arabia to Africa.</a:t>
            </a:r>
          </a:p>
          <a:p>
            <a:pPr lvl="1"/>
            <a:endParaRPr lang="en-US" dirty="0" smtClean="0"/>
          </a:p>
          <a:p>
            <a:pPr lvl="1"/>
            <a:r>
              <a:rPr lang="en-US" dirty="0" smtClean="0"/>
              <a:t>Also the Arabs brought a written language to Ghana: Arabic.</a:t>
            </a:r>
          </a:p>
          <a:p>
            <a:pPr lvl="1"/>
            <a:r>
              <a:rPr lang="en-US" dirty="0" smtClean="0"/>
              <a:t>Much of what we know about the Ghanaians was recorded in Arabic by Arab and Ghanaian scholars.</a:t>
            </a:r>
            <a:endParaRPr lang="en-US" dirty="0"/>
          </a:p>
        </p:txBody>
      </p:sp>
      <p:sp>
        <p:nvSpPr>
          <p:cNvPr id="3" name="Title 2"/>
          <p:cNvSpPr>
            <a:spLocks noGrp="1"/>
          </p:cNvSpPr>
          <p:nvPr>
            <p:ph type="title"/>
          </p:nvPr>
        </p:nvSpPr>
        <p:spPr/>
        <p:txBody>
          <a:bodyPr/>
          <a:lstStyle/>
          <a:p>
            <a:r>
              <a:rPr lang="en-US" dirty="0" smtClean="0"/>
              <a:t>Ghana</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Ghanaians called their land the kingdom of </a:t>
            </a:r>
            <a:r>
              <a:rPr lang="en-US" dirty="0" err="1" smtClean="0"/>
              <a:t>Ouagadou</a:t>
            </a:r>
            <a:r>
              <a:rPr lang="en-US" dirty="0" smtClean="0"/>
              <a:t> (</a:t>
            </a:r>
            <a:r>
              <a:rPr lang="en-US" dirty="0" err="1" smtClean="0"/>
              <a:t>wa</a:t>
            </a:r>
            <a:r>
              <a:rPr lang="en-US" dirty="0" smtClean="0"/>
              <a:t>-</a:t>
            </a:r>
            <a:r>
              <a:rPr lang="en-US" dirty="0" err="1" smtClean="0"/>
              <a:t>ga</a:t>
            </a:r>
            <a:r>
              <a:rPr lang="en-US" dirty="0" smtClean="0"/>
              <a:t>-doo), but their king was known as “Ghana” or warrior king.</a:t>
            </a:r>
          </a:p>
          <a:p>
            <a:r>
              <a:rPr lang="en-US" dirty="0" smtClean="0"/>
              <a:t>As they fame and wealth of their kings spread, the country where he resided became known as Ghana.</a:t>
            </a:r>
          </a:p>
          <a:p>
            <a:r>
              <a:rPr lang="en-US" dirty="0" smtClean="0"/>
              <a:t>Eventually, Ghana was invaded by the Muslims and was shattered.</a:t>
            </a:r>
            <a:endParaRPr lang="en-US" dirty="0"/>
          </a:p>
        </p:txBody>
      </p:sp>
      <p:sp>
        <p:nvSpPr>
          <p:cNvPr id="3" name="Title 2"/>
          <p:cNvSpPr>
            <a:spLocks noGrp="1"/>
          </p:cNvSpPr>
          <p:nvPr>
            <p:ph type="title"/>
          </p:nvPr>
        </p:nvSpPr>
        <p:spPr/>
        <p:txBody>
          <a:bodyPr/>
          <a:lstStyle/>
          <a:p>
            <a:r>
              <a:rPr lang="en-US" dirty="0" smtClean="0"/>
              <a:t>Ghana</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Out of the ruins of Ghana arose another great African empire: Mali.</a:t>
            </a:r>
          </a:p>
          <a:p>
            <a:endParaRPr lang="en-US" dirty="0"/>
          </a:p>
        </p:txBody>
      </p:sp>
      <p:sp>
        <p:nvSpPr>
          <p:cNvPr id="3" name="Title 2"/>
          <p:cNvSpPr>
            <a:spLocks noGrp="1"/>
          </p:cNvSpPr>
          <p:nvPr>
            <p:ph type="title"/>
          </p:nvPr>
        </p:nvSpPr>
        <p:spPr/>
        <p:txBody>
          <a:bodyPr/>
          <a:lstStyle/>
          <a:p>
            <a:r>
              <a:rPr lang="en-US" dirty="0" smtClean="0"/>
              <a:t>Mali</a:t>
            </a:r>
            <a:endParaRPr lang="en-US" dirty="0"/>
          </a:p>
        </p:txBody>
      </p:sp>
      <p:pic>
        <p:nvPicPr>
          <p:cNvPr id="4" name="Picture 3" descr="Mali map.jpg"/>
          <p:cNvPicPr>
            <a:picLocks noChangeAspect="1"/>
          </p:cNvPicPr>
          <p:nvPr/>
        </p:nvPicPr>
        <p:blipFill>
          <a:blip r:embed="rId2" cstate="print"/>
          <a:stretch>
            <a:fillRect/>
          </a:stretch>
        </p:blipFill>
        <p:spPr>
          <a:xfrm>
            <a:off x="3276600" y="2438400"/>
            <a:ext cx="5257800" cy="4011811"/>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Mali was made up of the Mandingo people who spoke the </a:t>
            </a:r>
            <a:r>
              <a:rPr lang="en-US" dirty="0" err="1" smtClean="0"/>
              <a:t>Mande</a:t>
            </a:r>
            <a:r>
              <a:rPr lang="en-US" dirty="0" smtClean="0"/>
              <a:t> language.</a:t>
            </a:r>
          </a:p>
          <a:p>
            <a:r>
              <a:rPr lang="en-US" dirty="0" smtClean="0"/>
              <a:t>The Mandingoes accepted Islam early in the Arab invasions of Africa.</a:t>
            </a:r>
          </a:p>
          <a:p>
            <a:r>
              <a:rPr lang="en-US" dirty="0" smtClean="0"/>
              <a:t>Mali became a key region in the Islamic world of the Middle Ages.</a:t>
            </a:r>
            <a:endParaRPr lang="en-US" dirty="0"/>
          </a:p>
        </p:txBody>
      </p:sp>
      <p:sp>
        <p:nvSpPr>
          <p:cNvPr id="3" name="Title 2"/>
          <p:cNvSpPr>
            <a:spLocks noGrp="1"/>
          </p:cNvSpPr>
          <p:nvPr>
            <p:ph type="title"/>
          </p:nvPr>
        </p:nvSpPr>
        <p:spPr/>
        <p:txBody>
          <a:bodyPr/>
          <a:lstStyle/>
          <a:p>
            <a:r>
              <a:rPr lang="en-US" dirty="0" smtClean="0"/>
              <a:t>Mali</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Mali people called their rulers “Mansa,” meaning emperor or sultan.</a:t>
            </a:r>
          </a:p>
          <a:p>
            <a:r>
              <a:rPr lang="en-US" dirty="0" smtClean="0"/>
              <a:t>Mansa Musa became the most famous ruler in the history of the western Sudan. </a:t>
            </a:r>
            <a:endParaRPr lang="en-US" dirty="0"/>
          </a:p>
        </p:txBody>
      </p:sp>
      <p:sp>
        <p:nvSpPr>
          <p:cNvPr id="3" name="Title 2"/>
          <p:cNvSpPr>
            <a:spLocks noGrp="1"/>
          </p:cNvSpPr>
          <p:nvPr>
            <p:ph type="title"/>
          </p:nvPr>
        </p:nvSpPr>
        <p:spPr/>
        <p:txBody>
          <a:bodyPr/>
          <a:lstStyle/>
          <a:p>
            <a:r>
              <a:rPr lang="en-US" dirty="0" smtClean="0"/>
              <a:t>Mali</a:t>
            </a:r>
            <a:endParaRPr lang="en-US" dirty="0"/>
          </a:p>
        </p:txBody>
      </p:sp>
      <p:pic>
        <p:nvPicPr>
          <p:cNvPr id="4" name="Picture 3" descr="Mansa Musa 1.jpg"/>
          <p:cNvPicPr>
            <a:picLocks noChangeAspect="1"/>
          </p:cNvPicPr>
          <p:nvPr/>
        </p:nvPicPr>
        <p:blipFill>
          <a:blip r:embed="rId2" cstate="print"/>
          <a:stretch>
            <a:fillRect/>
          </a:stretch>
        </p:blipFill>
        <p:spPr>
          <a:xfrm>
            <a:off x="4953000" y="3200400"/>
            <a:ext cx="3048000" cy="3452474"/>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Matrilineal Principle of Succession</a:t>
            </a:r>
            <a:r>
              <a:rPr lang="en-US" dirty="0" smtClean="0"/>
              <a:t>: the son of the king’s sister becomes the inherits the throne.</a:t>
            </a:r>
          </a:p>
          <a:p>
            <a:r>
              <a:rPr lang="en-US" dirty="0" smtClean="0"/>
              <a:t>Mansa Musa was the grandson of one of </a:t>
            </a:r>
            <a:r>
              <a:rPr lang="en-US" dirty="0" err="1" smtClean="0"/>
              <a:t>Sundiata’s</a:t>
            </a:r>
            <a:r>
              <a:rPr lang="en-US" dirty="0" smtClean="0"/>
              <a:t> (the previous ruler) sisters.</a:t>
            </a:r>
          </a:p>
          <a:p>
            <a:r>
              <a:rPr lang="en-US" dirty="0" smtClean="0"/>
              <a:t>Musa is an Arabic version of Moses.</a:t>
            </a:r>
          </a:p>
          <a:p>
            <a:endParaRPr lang="en-US" dirty="0"/>
          </a:p>
        </p:txBody>
      </p:sp>
      <p:sp>
        <p:nvSpPr>
          <p:cNvPr id="3" name="Title 2"/>
          <p:cNvSpPr>
            <a:spLocks noGrp="1"/>
          </p:cNvSpPr>
          <p:nvPr>
            <p:ph type="title"/>
          </p:nvPr>
        </p:nvSpPr>
        <p:spPr/>
        <p:txBody>
          <a:bodyPr/>
          <a:lstStyle/>
          <a:p>
            <a:r>
              <a:rPr lang="en-US" dirty="0" smtClean="0"/>
              <a:t>Mansa Musa</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ansa musa 2.jpg"/>
          <p:cNvPicPr>
            <a:picLocks noGrp="1" noChangeAspect="1"/>
          </p:cNvPicPr>
          <p:nvPr>
            <p:ph idx="1"/>
          </p:nvPr>
        </p:nvPicPr>
        <p:blipFill>
          <a:blip r:embed="rId2" cstate="print"/>
          <a:stretch>
            <a:fillRect/>
          </a:stretch>
        </p:blipFill>
        <p:spPr>
          <a:xfrm>
            <a:off x="5334000" y="1524000"/>
            <a:ext cx="2857500" cy="3429000"/>
          </a:xfrm>
        </p:spPr>
      </p:pic>
      <p:sp>
        <p:nvSpPr>
          <p:cNvPr id="3" name="Title 2"/>
          <p:cNvSpPr>
            <a:spLocks noGrp="1"/>
          </p:cNvSpPr>
          <p:nvPr>
            <p:ph type="title"/>
          </p:nvPr>
        </p:nvSpPr>
        <p:spPr/>
        <p:txBody>
          <a:bodyPr/>
          <a:lstStyle/>
          <a:p>
            <a:r>
              <a:rPr lang="en-US" dirty="0" smtClean="0"/>
              <a:t>Mansa Musa</a:t>
            </a:r>
            <a:endParaRPr lang="en-US" dirty="0"/>
          </a:p>
        </p:txBody>
      </p:sp>
      <p:sp>
        <p:nvSpPr>
          <p:cNvPr id="5" name="TextBox 4"/>
          <p:cNvSpPr txBox="1"/>
          <p:nvPr/>
        </p:nvSpPr>
        <p:spPr>
          <a:xfrm>
            <a:off x="914400" y="1447800"/>
            <a:ext cx="3429000" cy="4524315"/>
          </a:xfrm>
          <a:prstGeom prst="rect">
            <a:avLst/>
          </a:prstGeom>
          <a:noFill/>
        </p:spPr>
        <p:txBody>
          <a:bodyPr wrap="square" rtlCol="0">
            <a:spAutoFit/>
          </a:bodyPr>
          <a:lstStyle/>
          <a:p>
            <a:r>
              <a:rPr lang="en-US" sz="2400" dirty="0" smtClean="0"/>
              <a:t>He ruled Mali from 1307 – 1332.  His accomplishments included extending Mali’s boundaries through war and diplomacy, promoting trade &amp; commerce, and spreading learning.  He was a very devout Muslim.</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the 13</a:t>
            </a:r>
            <a:r>
              <a:rPr lang="en-US" baseline="30000" dirty="0" smtClean="0"/>
              <a:t>th</a:t>
            </a:r>
            <a:r>
              <a:rPr lang="en-US" dirty="0" smtClean="0"/>
              <a:t> Century, the Mongols united the people of central Asia and spread across Asia from China to Russia, south into the Byzantine territory and the Muslim territory. </a:t>
            </a:r>
          </a:p>
          <a:p>
            <a:r>
              <a:rPr lang="en-US" dirty="0" smtClean="0"/>
              <a:t>Later then even invaded parts of India.</a:t>
            </a:r>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ansamusa 3.jpg"/>
          <p:cNvPicPr>
            <a:picLocks noGrp="1" noChangeAspect="1"/>
          </p:cNvPicPr>
          <p:nvPr>
            <p:ph idx="1"/>
          </p:nvPr>
        </p:nvPicPr>
        <p:blipFill>
          <a:blip r:embed="rId2" cstate="print"/>
          <a:stretch>
            <a:fillRect/>
          </a:stretch>
        </p:blipFill>
        <p:spPr>
          <a:xfrm>
            <a:off x="533400" y="1447800"/>
            <a:ext cx="4524375" cy="3590925"/>
          </a:xfrm>
        </p:spPr>
      </p:pic>
      <p:sp>
        <p:nvSpPr>
          <p:cNvPr id="3" name="Title 2"/>
          <p:cNvSpPr>
            <a:spLocks noGrp="1"/>
          </p:cNvSpPr>
          <p:nvPr>
            <p:ph type="title"/>
          </p:nvPr>
        </p:nvSpPr>
        <p:spPr/>
        <p:txBody>
          <a:bodyPr/>
          <a:lstStyle/>
          <a:p>
            <a:r>
              <a:rPr lang="en-US" dirty="0" smtClean="0"/>
              <a:t>Mansa Musa’s Hajj</a:t>
            </a:r>
            <a:endParaRPr lang="en-US" dirty="0"/>
          </a:p>
        </p:txBody>
      </p:sp>
      <p:sp>
        <p:nvSpPr>
          <p:cNvPr id="5" name="TextBox 4"/>
          <p:cNvSpPr txBox="1"/>
          <p:nvPr/>
        </p:nvSpPr>
        <p:spPr>
          <a:xfrm>
            <a:off x="5638800" y="1066800"/>
            <a:ext cx="2743200" cy="4370427"/>
          </a:xfrm>
          <a:prstGeom prst="rect">
            <a:avLst/>
          </a:prstGeom>
          <a:noFill/>
        </p:spPr>
        <p:txBody>
          <a:bodyPr wrap="square" rtlCol="0">
            <a:spAutoFit/>
          </a:bodyPr>
          <a:lstStyle/>
          <a:p>
            <a:r>
              <a:rPr lang="en-US" sz="2000" dirty="0" smtClean="0"/>
              <a:t>Mansa Musa made his hajj to Mecca in 1324.  “The spectacular wealth displayed by his entourage so dazzled the people on his line of march that their descendants still talked about it one hundred years after it occurred.”</a:t>
            </a:r>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Mecca was thousands of miles from </a:t>
            </a:r>
            <a:r>
              <a:rPr lang="en-US" dirty="0" err="1" smtClean="0"/>
              <a:t>Niani</a:t>
            </a:r>
            <a:r>
              <a:rPr lang="en-US" dirty="0" smtClean="0"/>
              <a:t>, Musa’s capital, across barren wastelands.</a:t>
            </a:r>
          </a:p>
          <a:p>
            <a:r>
              <a:rPr lang="en-US" dirty="0" smtClean="0"/>
              <a:t>They took 80-100 camel-loads of gold dust, each weighing about 300 pounds.</a:t>
            </a:r>
          </a:p>
          <a:p>
            <a:r>
              <a:rPr lang="en-US" dirty="0" smtClean="0"/>
              <a:t>About 60,000 people travelled in the caravan.</a:t>
            </a:r>
          </a:p>
          <a:p>
            <a:r>
              <a:rPr lang="en-US" dirty="0" smtClean="0"/>
              <a:t>Mansa Musa was very generous and left expensive gifts in Mecca and Medina.  He gave gold to anyone who performed some service for him.</a:t>
            </a:r>
            <a:endParaRPr lang="en-US" dirty="0"/>
          </a:p>
        </p:txBody>
      </p:sp>
      <p:sp>
        <p:nvSpPr>
          <p:cNvPr id="3" name="Title 2"/>
          <p:cNvSpPr>
            <a:spLocks noGrp="1"/>
          </p:cNvSpPr>
          <p:nvPr>
            <p:ph type="title"/>
          </p:nvPr>
        </p:nvSpPr>
        <p:spPr/>
        <p:txBody>
          <a:bodyPr/>
          <a:lstStyle/>
          <a:p>
            <a:r>
              <a:rPr lang="en-US" dirty="0" smtClean="0"/>
              <a:t>Mansa Musa’s Hajj</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On his return trip through Cairo, Egypt, he was excessively generous.  He gave gold to everyone.</a:t>
            </a:r>
          </a:p>
          <a:p>
            <a:r>
              <a:rPr lang="en-US" dirty="0" smtClean="0"/>
              <a:t>As a result,</a:t>
            </a:r>
          </a:p>
          <a:p>
            <a:pPr lvl="1"/>
            <a:r>
              <a:rPr lang="en-US" dirty="0" smtClean="0"/>
              <a:t>He ran out of money and had to borrow some to get home.</a:t>
            </a:r>
          </a:p>
          <a:p>
            <a:pPr lvl="1"/>
            <a:r>
              <a:rPr lang="en-US" dirty="0" smtClean="0"/>
              <a:t>He flooded Cairo with so much gold that it took more than 12 years for the economy to recover from the inflation left behind.</a:t>
            </a:r>
            <a:endParaRPr lang="en-US" dirty="0"/>
          </a:p>
        </p:txBody>
      </p:sp>
      <p:sp>
        <p:nvSpPr>
          <p:cNvPr id="3" name="Title 2"/>
          <p:cNvSpPr>
            <a:spLocks noGrp="1"/>
          </p:cNvSpPr>
          <p:nvPr>
            <p:ph type="title"/>
          </p:nvPr>
        </p:nvSpPr>
        <p:spPr/>
        <p:txBody>
          <a:bodyPr/>
          <a:lstStyle/>
          <a:p>
            <a:r>
              <a:rPr lang="en-US" dirty="0" smtClean="0"/>
              <a:t>Mansa Musa’s Hajj</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tlas of charles v.jpg"/>
          <p:cNvPicPr>
            <a:picLocks noGrp="1" noChangeAspect="1"/>
          </p:cNvPicPr>
          <p:nvPr>
            <p:ph idx="1"/>
          </p:nvPr>
        </p:nvPicPr>
        <p:blipFill>
          <a:blip r:embed="rId2" cstate="print"/>
          <a:stretch>
            <a:fillRect/>
          </a:stretch>
        </p:blipFill>
        <p:spPr>
          <a:xfrm>
            <a:off x="3429000" y="1447800"/>
            <a:ext cx="5498041" cy="4123531"/>
          </a:xfrm>
        </p:spPr>
      </p:pic>
      <p:sp>
        <p:nvSpPr>
          <p:cNvPr id="3" name="Title 2"/>
          <p:cNvSpPr>
            <a:spLocks noGrp="1"/>
          </p:cNvSpPr>
          <p:nvPr>
            <p:ph type="title"/>
          </p:nvPr>
        </p:nvSpPr>
        <p:spPr/>
        <p:txBody>
          <a:bodyPr/>
          <a:lstStyle/>
          <a:p>
            <a:r>
              <a:rPr lang="en-US" dirty="0" smtClean="0"/>
              <a:t>Charles V’s atlas </a:t>
            </a:r>
            <a:endParaRPr lang="en-US" dirty="0"/>
          </a:p>
        </p:txBody>
      </p:sp>
      <p:sp>
        <p:nvSpPr>
          <p:cNvPr id="5" name="TextBox 4"/>
          <p:cNvSpPr txBox="1"/>
          <p:nvPr/>
        </p:nvSpPr>
        <p:spPr>
          <a:xfrm>
            <a:off x="685800" y="1219200"/>
            <a:ext cx="2438399" cy="4801314"/>
          </a:xfrm>
          <a:prstGeom prst="rect">
            <a:avLst/>
          </a:prstGeom>
          <a:noFill/>
        </p:spPr>
        <p:txBody>
          <a:bodyPr wrap="square" rtlCol="0">
            <a:spAutoFit/>
          </a:bodyPr>
          <a:lstStyle/>
          <a:p>
            <a:r>
              <a:rPr lang="en-US" dirty="0" smtClean="0"/>
              <a:t>The atlas shows an African monarch wearing robes and a crown, holding a scepter and a nugget of gold.  The inscription reads: “This Negro lord is called Mousse </a:t>
            </a:r>
            <a:r>
              <a:rPr lang="en-US" dirty="0" err="1" smtClean="0"/>
              <a:t>Melly</a:t>
            </a:r>
            <a:r>
              <a:rPr lang="en-US" dirty="0" smtClean="0"/>
              <a:t> (Musa of Mali)…So abundant is the gold…in his country that he is the richest and most noble king of all the land.”</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ongai empire map.gif"/>
          <p:cNvPicPr>
            <a:picLocks noGrp="1" noChangeAspect="1"/>
          </p:cNvPicPr>
          <p:nvPr>
            <p:ph idx="1"/>
          </p:nvPr>
        </p:nvPicPr>
        <p:blipFill>
          <a:blip r:embed="rId2" cstate="print"/>
          <a:stretch>
            <a:fillRect/>
          </a:stretch>
        </p:blipFill>
        <p:spPr>
          <a:xfrm>
            <a:off x="3886200" y="990600"/>
            <a:ext cx="4148138" cy="4800778"/>
          </a:xfrm>
        </p:spPr>
      </p:pic>
      <p:sp>
        <p:nvSpPr>
          <p:cNvPr id="3" name="Title 2"/>
          <p:cNvSpPr>
            <a:spLocks noGrp="1"/>
          </p:cNvSpPr>
          <p:nvPr>
            <p:ph type="title"/>
          </p:nvPr>
        </p:nvSpPr>
        <p:spPr/>
        <p:txBody>
          <a:bodyPr/>
          <a:lstStyle/>
          <a:p>
            <a:r>
              <a:rPr lang="en-US" dirty="0" err="1" smtClean="0"/>
              <a:t>Songhay</a:t>
            </a:r>
            <a:endParaRPr lang="en-US" dirty="0"/>
          </a:p>
        </p:txBody>
      </p:sp>
      <p:sp>
        <p:nvSpPr>
          <p:cNvPr id="5" name="TextBox 4"/>
          <p:cNvSpPr txBox="1"/>
          <p:nvPr/>
        </p:nvSpPr>
        <p:spPr>
          <a:xfrm>
            <a:off x="762000" y="1524000"/>
            <a:ext cx="2971800" cy="3785652"/>
          </a:xfrm>
          <a:prstGeom prst="rect">
            <a:avLst/>
          </a:prstGeom>
          <a:noFill/>
        </p:spPr>
        <p:txBody>
          <a:bodyPr wrap="square" rtlCol="0">
            <a:spAutoFit/>
          </a:bodyPr>
          <a:lstStyle/>
          <a:p>
            <a:r>
              <a:rPr lang="en-US" sz="2000" dirty="0" smtClean="0"/>
              <a:t>The </a:t>
            </a:r>
            <a:r>
              <a:rPr lang="en-US" sz="2000" dirty="0" err="1" smtClean="0"/>
              <a:t>Songhay</a:t>
            </a:r>
            <a:r>
              <a:rPr lang="en-US" sz="2000" dirty="0" smtClean="0"/>
              <a:t> empire developed along the Niger River.  It expanded about the same time as the decline of the Mali empire.  The </a:t>
            </a:r>
            <a:r>
              <a:rPr lang="en-US" sz="2000" dirty="0" err="1" smtClean="0"/>
              <a:t>Songhays</a:t>
            </a:r>
            <a:r>
              <a:rPr lang="en-US" sz="2000" dirty="0" smtClean="0"/>
              <a:t> captured </a:t>
            </a:r>
            <a:r>
              <a:rPr lang="en-US" sz="2000" dirty="0" err="1" smtClean="0"/>
              <a:t>Gao</a:t>
            </a:r>
            <a:r>
              <a:rPr lang="en-US" sz="2000" dirty="0" smtClean="0"/>
              <a:t>, a Mali city, which became the most important settlement in the region.</a:t>
            </a:r>
            <a:endParaRPr lang="en-US" sz="20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Traders traveled in caravans to </a:t>
            </a:r>
            <a:r>
              <a:rPr lang="en-US" dirty="0" err="1" smtClean="0"/>
              <a:t>Gao</a:t>
            </a:r>
            <a:r>
              <a:rPr lang="en-US" dirty="0" smtClean="0"/>
              <a:t> via Egypt and North Africa.</a:t>
            </a:r>
          </a:p>
          <a:p>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pic>
        <p:nvPicPr>
          <p:cNvPr id="4" name="Picture 3" descr="caravan.jpg"/>
          <p:cNvPicPr>
            <a:picLocks noChangeAspect="1"/>
          </p:cNvPicPr>
          <p:nvPr/>
        </p:nvPicPr>
        <p:blipFill>
          <a:blip r:embed="rId2" cstate="print"/>
          <a:stretch>
            <a:fillRect/>
          </a:stretch>
        </p:blipFill>
        <p:spPr>
          <a:xfrm>
            <a:off x="4953000" y="2133600"/>
            <a:ext cx="2762250" cy="2209800"/>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t>
            </a:r>
            <a:r>
              <a:rPr lang="en-US" dirty="0" err="1" smtClean="0"/>
              <a:t>Songhay</a:t>
            </a:r>
            <a:r>
              <a:rPr lang="en-US" dirty="0" smtClean="0"/>
              <a:t> ruling class converted to Islam, but the common people mostly kept their tribal religious practices.</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Mansa Musa (of Mali) took two </a:t>
            </a:r>
            <a:r>
              <a:rPr lang="en-US" dirty="0" err="1" smtClean="0"/>
              <a:t>Songhay</a:t>
            </a:r>
            <a:r>
              <a:rPr lang="en-US" dirty="0" smtClean="0"/>
              <a:t> princes hostage to keep a rival king whom he had dominated from rebelling.</a:t>
            </a:r>
          </a:p>
          <a:p>
            <a:r>
              <a:rPr lang="en-US" dirty="0" smtClean="0"/>
              <a:t>Ali </a:t>
            </a:r>
            <a:r>
              <a:rPr lang="en-US" dirty="0" err="1" smtClean="0"/>
              <a:t>Kolon</a:t>
            </a:r>
            <a:r>
              <a:rPr lang="en-US" dirty="0" smtClean="0"/>
              <a:t> and </a:t>
            </a:r>
            <a:r>
              <a:rPr lang="en-US" dirty="0" err="1" smtClean="0"/>
              <a:t>Sulayman</a:t>
            </a:r>
            <a:r>
              <a:rPr lang="en-US" dirty="0" smtClean="0"/>
              <a:t> Nar, while serving Musa, made plans for escape.</a:t>
            </a:r>
          </a:p>
          <a:p>
            <a:r>
              <a:rPr lang="en-US" dirty="0" smtClean="0"/>
              <a:t>After gaining the trust of the Malians, they managed to escape by hiding arms and provisions along the route they would one day take to return home.</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As Mali declined, </a:t>
            </a:r>
            <a:r>
              <a:rPr lang="en-US" dirty="0" err="1" smtClean="0"/>
              <a:t>Songhay</a:t>
            </a:r>
            <a:r>
              <a:rPr lang="en-US" dirty="0" smtClean="0"/>
              <a:t> grew in strength and power.</a:t>
            </a:r>
          </a:p>
          <a:p>
            <a:r>
              <a:rPr lang="en-US" dirty="0" smtClean="0"/>
              <a:t>The fiercest warrior king ever to appear in Africa was </a:t>
            </a:r>
            <a:r>
              <a:rPr lang="en-US" dirty="0" err="1" smtClean="0"/>
              <a:t>Songhay</a:t>
            </a:r>
            <a:r>
              <a:rPr lang="en-US" dirty="0" smtClean="0"/>
              <a:t> King Sunni Ali </a:t>
            </a:r>
            <a:r>
              <a:rPr lang="en-US" dirty="0" err="1" smtClean="0"/>
              <a:t>Ber</a:t>
            </a:r>
            <a:r>
              <a:rPr lang="en-US" dirty="0" smtClean="0"/>
              <a:t> in 1464.</a:t>
            </a:r>
          </a:p>
          <a:p>
            <a:r>
              <a:rPr lang="en-US" dirty="0" smtClean="0"/>
              <a:t>He captured Timbuktu in 1468.  This city had a great university called </a:t>
            </a:r>
            <a:r>
              <a:rPr lang="en-US" dirty="0" err="1" smtClean="0"/>
              <a:t>Sankore</a:t>
            </a:r>
            <a:r>
              <a:rPr lang="en-US" dirty="0" smtClean="0"/>
              <a:t> which attracted scholars from all over Africa.</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unni Ali Ber.jpg"/>
          <p:cNvPicPr>
            <a:picLocks noGrp="1" noChangeAspect="1"/>
          </p:cNvPicPr>
          <p:nvPr>
            <p:ph idx="1"/>
          </p:nvPr>
        </p:nvPicPr>
        <p:blipFill>
          <a:blip r:embed="rId2" cstate="print"/>
          <a:stretch>
            <a:fillRect/>
          </a:stretch>
        </p:blipFill>
        <p:spPr>
          <a:xfrm>
            <a:off x="1524000" y="1828800"/>
            <a:ext cx="5777474" cy="2971800"/>
          </a:xfrm>
        </p:spPr>
      </p:pic>
      <p:sp>
        <p:nvSpPr>
          <p:cNvPr id="3" name="Title 2"/>
          <p:cNvSpPr>
            <a:spLocks noGrp="1"/>
          </p:cNvSpPr>
          <p:nvPr>
            <p:ph type="title"/>
          </p:nvPr>
        </p:nvSpPr>
        <p:spPr/>
        <p:txBody>
          <a:bodyPr/>
          <a:lstStyle/>
          <a:p>
            <a:r>
              <a:rPr lang="en-US" dirty="0" smtClean="0"/>
              <a:t>Sunni Ali </a:t>
            </a:r>
            <a:r>
              <a:rPr lang="en-US" dirty="0" err="1" smtClean="0"/>
              <a:t>Ber</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400" dirty="0" smtClean="0"/>
              <a:t>In less than 100 years, the Mongols had built the largest land empire in history.</a:t>
            </a:r>
          </a:p>
          <a:p>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Sunni Ali </a:t>
            </a:r>
            <a:r>
              <a:rPr lang="en-US" dirty="0" err="1" smtClean="0"/>
              <a:t>Ber</a:t>
            </a:r>
            <a:r>
              <a:rPr lang="en-US" dirty="0" smtClean="0"/>
              <a:t> also captured </a:t>
            </a:r>
            <a:r>
              <a:rPr lang="en-US" dirty="0" err="1" smtClean="0"/>
              <a:t>Jenne</a:t>
            </a:r>
            <a:r>
              <a:rPr lang="en-US" dirty="0" smtClean="0"/>
              <a:t>, another leading city of Mali.</a:t>
            </a:r>
          </a:p>
          <a:p>
            <a:r>
              <a:rPr lang="en-US" dirty="0" err="1" smtClean="0"/>
              <a:t>Jenne</a:t>
            </a:r>
            <a:r>
              <a:rPr lang="en-US" dirty="0" smtClean="0"/>
              <a:t> was famous for its advances in medicine, including complex surgeries.</a:t>
            </a:r>
          </a:p>
          <a:p>
            <a:r>
              <a:rPr lang="en-US" dirty="0" smtClean="0"/>
              <a:t>It also had a large university with thousands of teachers conducting research in many subjects.</a:t>
            </a:r>
          </a:p>
          <a:p>
            <a:r>
              <a:rPr lang="en-US" dirty="0" err="1" smtClean="0"/>
              <a:t>Jenne</a:t>
            </a:r>
            <a:r>
              <a:rPr lang="en-US" dirty="0" smtClean="0"/>
              <a:t> was known as a beautiful city with attractive waterways and enchanting architecture.</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Jenne</a:t>
            </a:r>
            <a:r>
              <a:rPr lang="en-US" dirty="0" smtClean="0"/>
              <a:t> was known as a beautiful city with attractive waterways and enchanting architecture. </a:t>
            </a:r>
          </a:p>
          <a:p>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pic>
        <p:nvPicPr>
          <p:cNvPr id="4" name="Picture 3" descr="jenne waterways.jpg"/>
          <p:cNvPicPr>
            <a:picLocks noChangeAspect="1"/>
          </p:cNvPicPr>
          <p:nvPr/>
        </p:nvPicPr>
        <p:blipFill>
          <a:blip r:embed="rId2" cstate="print"/>
          <a:stretch>
            <a:fillRect/>
          </a:stretch>
        </p:blipFill>
        <p:spPr>
          <a:xfrm>
            <a:off x="3290887" y="2538412"/>
            <a:ext cx="4459916" cy="3100388"/>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Jenne</a:t>
            </a:r>
            <a:r>
              <a:rPr lang="en-US" dirty="0" smtClean="0"/>
              <a:t> was </a:t>
            </a:r>
            <a:r>
              <a:rPr lang="en-US" dirty="0" err="1" smtClean="0"/>
              <a:t>beseiged</a:t>
            </a:r>
            <a:r>
              <a:rPr lang="en-US" dirty="0" smtClean="0"/>
              <a:t> by Sunni Ali </a:t>
            </a:r>
            <a:r>
              <a:rPr lang="en-US" dirty="0" err="1" smtClean="0"/>
              <a:t>Ber</a:t>
            </a:r>
            <a:r>
              <a:rPr lang="en-US" dirty="0" smtClean="0"/>
              <a:t> for 7 years, 7 months, and 7 days.</a:t>
            </a:r>
          </a:p>
          <a:p>
            <a:r>
              <a:rPr lang="en-US" dirty="0" smtClean="0"/>
              <a:t>At last the city surrendered, but the city was spared because the </a:t>
            </a:r>
            <a:r>
              <a:rPr lang="en-US" dirty="0" err="1" smtClean="0"/>
              <a:t>Songhay</a:t>
            </a:r>
            <a:r>
              <a:rPr lang="en-US" dirty="0" smtClean="0"/>
              <a:t> people admired their courage.</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err="1" smtClean="0"/>
              <a:t>Songhay</a:t>
            </a:r>
            <a:r>
              <a:rPr lang="en-US" dirty="0" smtClean="0"/>
              <a:t> society was built upon a caste system.</a:t>
            </a:r>
          </a:p>
          <a:p>
            <a:pPr lvl="1"/>
            <a:r>
              <a:rPr lang="en-US" dirty="0" smtClean="0"/>
              <a:t>Kings and descendants of original </a:t>
            </a:r>
            <a:r>
              <a:rPr lang="en-US" dirty="0" err="1" smtClean="0"/>
              <a:t>Songhay</a:t>
            </a:r>
            <a:r>
              <a:rPr lang="en-US" dirty="0" smtClean="0"/>
              <a:t> people</a:t>
            </a:r>
          </a:p>
          <a:p>
            <a:pPr lvl="1"/>
            <a:r>
              <a:rPr lang="en-US" dirty="0" smtClean="0"/>
              <a:t>Caretakers of horses</a:t>
            </a:r>
          </a:p>
          <a:p>
            <a:pPr lvl="1"/>
            <a:r>
              <a:rPr lang="en-US" dirty="0" smtClean="0"/>
              <a:t>Smiths for making weapons</a:t>
            </a:r>
          </a:p>
          <a:p>
            <a:pPr lvl="1"/>
            <a:r>
              <a:rPr lang="en-US" dirty="0" smtClean="0"/>
              <a:t>Fishermen</a:t>
            </a:r>
          </a:p>
          <a:p>
            <a:pPr lvl="1"/>
            <a:r>
              <a:rPr lang="en-US" dirty="0" smtClean="0"/>
              <a:t>Traders</a:t>
            </a:r>
          </a:p>
          <a:p>
            <a:pPr lvl="1"/>
            <a:r>
              <a:rPr lang="en-US" dirty="0" smtClean="0"/>
              <a:t>Army</a:t>
            </a:r>
          </a:p>
          <a:p>
            <a:pPr lvl="1"/>
            <a:r>
              <a:rPr lang="en-US" dirty="0" smtClean="0"/>
              <a:t>War Captives &amp; Slaves</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During Europe’s “Dark Ages” three great African empires provided the main advance of human knowledge.</a:t>
            </a:r>
          </a:p>
          <a:p>
            <a:r>
              <a:rPr lang="en-US" dirty="0" smtClean="0"/>
              <a:t>On separate pilgrimages to Mecca, two African emperors dispensed more than $10 million apiece in charity.</a:t>
            </a:r>
          </a:p>
          <a:p>
            <a:r>
              <a:rPr lang="en-US" dirty="0" smtClean="0"/>
              <a:t>Until the invention of firearms the might African warriors of the Sudan were never conquered.</a:t>
            </a:r>
            <a:endParaRPr lang="en-US" dirty="0"/>
          </a:p>
        </p:txBody>
      </p:sp>
      <p:sp>
        <p:nvSpPr>
          <p:cNvPr id="3" name="Title 2"/>
          <p:cNvSpPr>
            <a:spLocks noGrp="1"/>
          </p:cNvSpPr>
          <p:nvPr>
            <p:ph type="title"/>
          </p:nvPr>
        </p:nvSpPr>
        <p:spPr/>
        <p:txBody>
          <a:bodyPr/>
          <a:lstStyle/>
          <a:p>
            <a:r>
              <a:rPr lang="en-US" dirty="0" smtClean="0"/>
              <a:t>Interesting facts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Their leader was </a:t>
            </a:r>
            <a:r>
              <a:rPr lang="en-US" dirty="0" err="1" smtClean="0"/>
              <a:t>Temujin</a:t>
            </a:r>
            <a:r>
              <a:rPr lang="en-US" dirty="0" smtClean="0"/>
              <a:t>, later known as Genghis Khan, who became his tribal leader at the age of 13 when his father was murdered. (1162 AD)</a:t>
            </a:r>
          </a:p>
          <a:p>
            <a:r>
              <a:rPr lang="en-US" dirty="0" smtClean="0"/>
              <a:t>Genghis Khan means “</a:t>
            </a:r>
            <a:r>
              <a:rPr lang="en-US" b="1" dirty="0" smtClean="0"/>
              <a:t>universal ruler</a:t>
            </a:r>
            <a:r>
              <a:rPr lang="en-US" dirty="0" smtClean="0"/>
              <a:t>.”</a:t>
            </a:r>
          </a:p>
          <a:p>
            <a:r>
              <a:rPr lang="en-US" b="1" dirty="0" smtClean="0"/>
              <a:t>He was one of the greatest conquerors in history</a:t>
            </a:r>
            <a:r>
              <a:rPr lang="en-US" dirty="0" smtClean="0"/>
              <a:t>.</a:t>
            </a:r>
          </a:p>
          <a:p>
            <a:r>
              <a:rPr lang="en-US" dirty="0" smtClean="0"/>
              <a:t>(See map  page 167.)</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enghis-khan-bust.jpg"/>
          <p:cNvPicPr>
            <a:picLocks noGrp="1" noChangeAspect="1"/>
          </p:cNvPicPr>
          <p:nvPr>
            <p:ph idx="1"/>
          </p:nvPr>
        </p:nvPicPr>
        <p:blipFill>
          <a:blip r:embed="rId2" cstate="print"/>
          <a:stretch>
            <a:fillRect/>
          </a:stretch>
        </p:blipFill>
        <p:spPr>
          <a:xfrm>
            <a:off x="2057400" y="609600"/>
            <a:ext cx="4754902" cy="4525962"/>
          </a:xfrm>
        </p:spPr>
      </p:pic>
      <p:sp>
        <p:nvSpPr>
          <p:cNvPr id="3" name="Title 2"/>
          <p:cNvSpPr>
            <a:spLocks noGrp="1"/>
          </p:cNvSpPr>
          <p:nvPr>
            <p:ph type="title"/>
          </p:nvPr>
        </p:nvSpPr>
        <p:spPr/>
        <p:txBody>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Mongols were fearsome </a:t>
            </a:r>
            <a:r>
              <a:rPr lang="en-US" dirty="0" smtClean="0"/>
              <a:t>warriors </a:t>
            </a:r>
            <a:r>
              <a:rPr lang="en-US" dirty="0" smtClean="0"/>
              <a:t>who terrorized the people they conquered.</a:t>
            </a:r>
          </a:p>
          <a:p>
            <a:r>
              <a:rPr lang="en-US" dirty="0" smtClean="0"/>
              <a:t>They sometimes massacred entire populations as an example to those yet to be conquered, that resistance was futile.</a:t>
            </a:r>
          </a:p>
          <a:p>
            <a:r>
              <a:rPr lang="en-US" dirty="0" smtClean="0"/>
              <a:t>The Mongols left fear, destruction, and death in their wake.</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Despite the </a:t>
            </a:r>
            <a:r>
              <a:rPr lang="en-US" dirty="0" smtClean="0"/>
              <a:t>Mongols’ brutality, </a:t>
            </a:r>
            <a:r>
              <a:rPr lang="en-US" dirty="0" smtClean="0"/>
              <a:t>they allowed the conquered peoples to keep their own religions.</a:t>
            </a:r>
          </a:p>
          <a:p>
            <a:r>
              <a:rPr lang="en-US" dirty="0" smtClean="0"/>
              <a:t>Many Mongols even converted to the religions of the people they conquered, especially Islam.</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229</TotalTime>
  <Words>1888</Words>
  <Application>Microsoft Office PowerPoint</Application>
  <PresentationFormat>On-screen Show (4:3)</PresentationFormat>
  <Paragraphs>175</Paragraphs>
  <Slides>54</Slides>
  <Notes>0</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Concourse</vt:lpstr>
      <vt:lpstr>Chapter 7</vt:lpstr>
      <vt:lpstr>The Mongols</vt:lpstr>
      <vt:lpstr>The Mongols</vt:lpstr>
      <vt:lpstr>The Mongols</vt:lpstr>
      <vt:lpstr>The Mongols</vt:lpstr>
      <vt:lpstr>The Mongols</vt:lpstr>
      <vt:lpstr>Slide 7</vt:lpstr>
      <vt:lpstr>The Mongols</vt:lpstr>
      <vt:lpstr>The Mongols</vt:lpstr>
      <vt:lpstr>The Mongols</vt:lpstr>
      <vt:lpstr>The Mongols</vt:lpstr>
      <vt:lpstr>The Mongols</vt:lpstr>
      <vt:lpstr>Mongols – Yuan Dynasty</vt:lpstr>
      <vt:lpstr>Mongols – Yuan Dynasty</vt:lpstr>
      <vt:lpstr>Russia &amp; the Golden Horde</vt:lpstr>
      <vt:lpstr>Russia &amp; the Golden Horde</vt:lpstr>
      <vt:lpstr>Russia &amp; the Golden Horde</vt:lpstr>
      <vt:lpstr>Tamerlane</vt:lpstr>
      <vt:lpstr>Mughal Empire in India</vt:lpstr>
      <vt:lpstr>Slide 20</vt:lpstr>
      <vt:lpstr>China</vt:lpstr>
      <vt:lpstr>Japan</vt:lpstr>
      <vt:lpstr>Africa</vt:lpstr>
      <vt:lpstr>AFRICA</vt:lpstr>
      <vt:lpstr>Africa</vt:lpstr>
      <vt:lpstr>Africa</vt:lpstr>
      <vt:lpstr>Ancient Africa</vt:lpstr>
      <vt:lpstr>Ancient Africa</vt:lpstr>
      <vt:lpstr>Africa</vt:lpstr>
      <vt:lpstr>Central &amp; Western Africa</vt:lpstr>
      <vt:lpstr>Ghana</vt:lpstr>
      <vt:lpstr>Ghana</vt:lpstr>
      <vt:lpstr>Ghana</vt:lpstr>
      <vt:lpstr>Ghana</vt:lpstr>
      <vt:lpstr>Mali</vt:lpstr>
      <vt:lpstr>Mali</vt:lpstr>
      <vt:lpstr>Mali</vt:lpstr>
      <vt:lpstr>Mansa Musa</vt:lpstr>
      <vt:lpstr>Mansa Musa</vt:lpstr>
      <vt:lpstr>Mansa Musa’s Hajj</vt:lpstr>
      <vt:lpstr>Mansa Musa’s Hajj</vt:lpstr>
      <vt:lpstr>Mansa Musa’s Hajj</vt:lpstr>
      <vt:lpstr>Charles V’s atlas </vt:lpstr>
      <vt:lpstr>Songhay</vt:lpstr>
      <vt:lpstr>Songhay</vt:lpstr>
      <vt:lpstr>Songhay</vt:lpstr>
      <vt:lpstr>Songhay</vt:lpstr>
      <vt:lpstr>Songhay</vt:lpstr>
      <vt:lpstr>Sunni Ali Ber</vt:lpstr>
      <vt:lpstr>Songhay</vt:lpstr>
      <vt:lpstr>Songhay</vt:lpstr>
      <vt:lpstr>Songhay</vt:lpstr>
      <vt:lpstr>Songhay</vt:lpstr>
      <vt:lpstr>Interesting facts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dc:title>
  <dc:creator>Cotton Blossom</dc:creator>
  <cp:lastModifiedBy>Cotton Blossom</cp:lastModifiedBy>
  <cp:revision>33</cp:revision>
  <dcterms:created xsi:type="dcterms:W3CDTF">2010-10-31T14:38:53Z</dcterms:created>
  <dcterms:modified xsi:type="dcterms:W3CDTF">2011-10-02T22:42:55Z</dcterms:modified>
</cp:coreProperties>
</file>